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4" r:id="rId1"/>
  </p:sldMasterIdLst>
  <p:sldIdLst>
    <p:sldId id="256" r:id="rId2"/>
    <p:sldId id="257" r:id="rId3"/>
    <p:sldId id="259" r:id="rId4"/>
    <p:sldId id="258"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eith Rodgers" initials="KR" lastIdx="1" clrIdx="0">
    <p:extLst>
      <p:ext uri="{19B8F6BF-5375-455C-9EA6-DF929625EA0E}">
        <p15:presenceInfo xmlns:p15="http://schemas.microsoft.com/office/powerpoint/2012/main" userId="S-1-5-21-4241997910-3203816091-2992420139-117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p:scale>
          <a:sx n="50" d="100"/>
          <a:sy n="50" d="100"/>
        </p:scale>
        <p:origin x="1286" y="367"/>
      </p:cViewPr>
      <p:guideLst/>
    </p:cSldViewPr>
  </p:slideViewPr>
  <p:notesTextViewPr>
    <p:cViewPr>
      <p:scale>
        <a:sx n="1" d="1"/>
        <a:sy n="1" d="1"/>
      </p:scale>
      <p:origin x="0" y="0"/>
    </p:cViewPr>
  </p:notesTextViewPr>
  <p:sorterViewPr>
    <p:cViewPr>
      <p:scale>
        <a:sx n="100" d="100"/>
        <a:sy n="100" d="100"/>
      </p:scale>
      <p:origin x="0" y="-1406"/>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6-05-09T21:45:55.502" idx="1">
    <p:pos x="10" y="10"/>
    <p:text/>
    <p:extLst>
      <p:ext uri="{C676402C-5697-4E1C-873F-D02D1690AC5C}">
        <p15:threadingInfo xmlns:p15="http://schemas.microsoft.com/office/powerpoint/2012/main" timeZoneBias="24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smtClean="0"/>
              <a:t>5/9/2016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65195012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smtClean="0"/>
              <a:t>5/9/2016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8020829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smtClean="0"/>
              <a:t>5/9/2016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57482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smtClean="0"/>
              <a:t>5/9/2016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43805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smtClean="0"/>
              <a:t>5/9/2016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41986017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smtClean="0"/>
              <a:t>5/9/2016</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4916681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smtClean="0"/>
              <a:t>5/9/2016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72923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smtClean="0"/>
              <a:t>5/9/2016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42471115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smtClean="0"/>
              <a:t>5/9/2016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447033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smtClean="0"/>
              <a:t>5/9/2016</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739896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smtClean="0"/>
              <a:t>5/9/2016</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1564914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smtClean="0"/>
              <a:t>5/9/2016</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522202786"/>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maxcdn.bootstrapcdn.com/bootswatch/3.3.6/cyborg/bootstrap.min.css"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Restful Spring Based Web Service: </a:t>
            </a:r>
            <a:r>
              <a:rPr lang="en-US" b="1" dirty="0" err="1"/>
              <a:t>Anova</a:t>
            </a:r>
            <a:r>
              <a:rPr lang="en-US" b="1" dirty="0"/>
              <a:t> Calculation</a:t>
            </a:r>
          </a:p>
        </p:txBody>
      </p:sp>
      <p:sp>
        <p:nvSpPr>
          <p:cNvPr id="3" name="Subtitle 2"/>
          <p:cNvSpPr>
            <a:spLocks noGrp="1"/>
          </p:cNvSpPr>
          <p:nvPr>
            <p:ph type="subTitle" idx="1"/>
          </p:nvPr>
        </p:nvSpPr>
        <p:spPr/>
        <p:txBody>
          <a:bodyPr/>
          <a:lstStyle/>
          <a:p>
            <a:r>
              <a:rPr lang="en-US" dirty="0"/>
              <a:t>Keith Rodgers</a:t>
            </a:r>
          </a:p>
        </p:txBody>
      </p:sp>
    </p:spTree>
    <p:extLst>
      <p:ext uri="{BB962C8B-B14F-4D97-AF65-F5344CB8AC3E}">
        <p14:creationId xmlns:p14="http://schemas.microsoft.com/office/powerpoint/2010/main" val="35214681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pic>
        <p:nvPicPr>
          <p:cNvPr id="4" name="Picture 3"/>
          <p:cNvPicPr>
            <a:picLocks noChangeAspect="1"/>
          </p:cNvPicPr>
          <p:nvPr/>
        </p:nvPicPr>
        <p:blipFill>
          <a:blip r:embed="rId2"/>
          <a:stretch>
            <a:fillRect/>
          </a:stretch>
        </p:blipFill>
        <p:spPr>
          <a:xfrm>
            <a:off x="6585856" y="2252474"/>
            <a:ext cx="4051664" cy="4396942"/>
          </a:xfrm>
          <a:prstGeom prst="rect">
            <a:avLst/>
          </a:prstGeom>
        </p:spPr>
      </p:pic>
      <p:pic>
        <p:nvPicPr>
          <p:cNvPr id="5" name="Picture 4"/>
          <p:cNvPicPr>
            <a:picLocks noChangeAspect="1"/>
          </p:cNvPicPr>
          <p:nvPr/>
        </p:nvPicPr>
        <p:blipFill>
          <a:blip r:embed="rId3"/>
          <a:stretch>
            <a:fillRect/>
          </a:stretch>
        </p:blipFill>
        <p:spPr>
          <a:xfrm>
            <a:off x="533400" y="3059668"/>
            <a:ext cx="5429250" cy="2454714"/>
          </a:xfrm>
          <a:prstGeom prst="rect">
            <a:avLst/>
          </a:prstGeom>
        </p:spPr>
      </p:pic>
    </p:spTree>
    <p:extLst>
      <p:ext uri="{BB962C8B-B14F-4D97-AF65-F5344CB8AC3E}">
        <p14:creationId xmlns:p14="http://schemas.microsoft.com/office/powerpoint/2010/main" val="31137142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 Used</a:t>
            </a:r>
          </a:p>
        </p:txBody>
      </p:sp>
      <p:sp>
        <p:nvSpPr>
          <p:cNvPr id="3" name="Content Placeholder 2"/>
          <p:cNvSpPr>
            <a:spLocks noGrp="1"/>
          </p:cNvSpPr>
          <p:nvPr>
            <p:ph idx="1"/>
          </p:nvPr>
        </p:nvSpPr>
        <p:spPr>
          <a:xfrm>
            <a:off x="2231136" y="2638044"/>
            <a:ext cx="8596884" cy="3938016"/>
          </a:xfrm>
        </p:spPr>
        <p:txBody>
          <a:bodyPr>
            <a:normAutofit fontScale="77500" lnSpcReduction="20000"/>
          </a:bodyPr>
          <a:lstStyle/>
          <a:p>
            <a:r>
              <a:rPr lang="en-US" dirty="0"/>
              <a:t>Language: Java</a:t>
            </a:r>
          </a:p>
          <a:p>
            <a:r>
              <a:rPr lang="en-US" dirty="0"/>
              <a:t>Frameworks: Spring, </a:t>
            </a:r>
            <a:r>
              <a:rPr lang="en-US" dirty="0" err="1"/>
              <a:t>Thymeleaf</a:t>
            </a:r>
            <a:endParaRPr lang="en-US" dirty="0"/>
          </a:p>
          <a:p>
            <a:r>
              <a:rPr lang="en-US" dirty="0"/>
              <a:t>IDE: Eclipse</a:t>
            </a:r>
          </a:p>
          <a:p>
            <a:r>
              <a:rPr lang="en-US" dirty="0"/>
              <a:t>Build: Maven</a:t>
            </a:r>
          </a:p>
          <a:p>
            <a:r>
              <a:rPr lang="en-US" dirty="0"/>
              <a:t>ANOVA Calculation</a:t>
            </a:r>
          </a:p>
          <a:p>
            <a:pPr lvl="1"/>
            <a:r>
              <a:rPr lang="en-US" dirty="0"/>
              <a:t>Used packages from </a:t>
            </a:r>
            <a:r>
              <a:rPr lang="en-US" dirty="0" err="1"/>
              <a:t>geworkbench</a:t>
            </a:r>
            <a:r>
              <a:rPr lang="en-US" dirty="0"/>
              <a:t> project which also referenced external libraries</a:t>
            </a:r>
          </a:p>
          <a:p>
            <a:r>
              <a:rPr lang="en-US" dirty="0"/>
              <a:t>Database: SQLite</a:t>
            </a:r>
          </a:p>
          <a:p>
            <a:r>
              <a:rPr lang="en-US" dirty="0"/>
              <a:t>Code Repository: </a:t>
            </a:r>
            <a:r>
              <a:rPr lang="en-US" dirty="0" err="1"/>
              <a:t>Git</a:t>
            </a:r>
            <a:endParaRPr lang="en-US" dirty="0"/>
          </a:p>
          <a:p>
            <a:r>
              <a:rPr lang="en-US" dirty="0"/>
              <a:t>Version Control: GitHub app</a:t>
            </a:r>
          </a:p>
          <a:p>
            <a:r>
              <a:rPr lang="en-US" dirty="0"/>
              <a:t>Debugging</a:t>
            </a:r>
          </a:p>
          <a:p>
            <a:pPr lvl="1"/>
            <a:r>
              <a:rPr lang="en-US" dirty="0"/>
              <a:t>Logging: org.slf4j.Logger</a:t>
            </a:r>
          </a:p>
          <a:p>
            <a:pPr lvl="1"/>
            <a:r>
              <a:rPr lang="en-US" dirty="0"/>
              <a:t>Testing: J-Unit</a:t>
            </a:r>
          </a:p>
          <a:p>
            <a:r>
              <a:rPr lang="en-US" dirty="0"/>
              <a:t>CSS: Bootstrap </a:t>
            </a:r>
            <a:r>
              <a:rPr lang="en-US" sz="1100" dirty="0"/>
              <a:t>(</a:t>
            </a:r>
            <a:r>
              <a:rPr lang="en-US" sz="1100" i="1" dirty="0">
                <a:hlinkClick r:id="rId2"/>
              </a:rPr>
              <a:t>https://maxcdn.bootstrapcdn.com/bootswatch/3.3.6/cyborg/bootstrap.min.css</a:t>
            </a:r>
            <a:r>
              <a:rPr lang="en-US" sz="1100" i="1" dirty="0"/>
              <a:t>)</a:t>
            </a:r>
          </a:p>
        </p:txBody>
      </p:sp>
    </p:spTree>
    <p:extLst>
      <p:ext uri="{BB962C8B-B14F-4D97-AF65-F5344CB8AC3E}">
        <p14:creationId xmlns:p14="http://schemas.microsoft.com/office/powerpoint/2010/main" val="11288523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p:txBody>
          <a:bodyPr/>
          <a:lstStyle/>
          <a:p>
            <a:r>
              <a:rPr lang="en-US" dirty="0"/>
              <a:t>Next steps and learning lessons</a:t>
            </a:r>
          </a:p>
          <a:p>
            <a:pPr lvl="1"/>
            <a:r>
              <a:rPr lang="en-US" dirty="0"/>
              <a:t>Format the output nicely for the user</a:t>
            </a:r>
          </a:p>
          <a:p>
            <a:pPr lvl="1"/>
            <a:r>
              <a:rPr lang="en-US" dirty="0"/>
              <a:t>Better form input handling (e.g. 2D array) and form validation</a:t>
            </a:r>
          </a:p>
          <a:p>
            <a:pPr lvl="1"/>
            <a:r>
              <a:rPr lang="en-US" dirty="0"/>
              <a:t>Understanding of the business problem (for presentation)</a:t>
            </a:r>
          </a:p>
          <a:p>
            <a:pPr lvl="1"/>
            <a:r>
              <a:rPr lang="en-US" dirty="0"/>
              <a:t>Modeling before coding</a:t>
            </a:r>
          </a:p>
          <a:p>
            <a:pPr lvl="1"/>
            <a:r>
              <a:rPr lang="en-US" dirty="0"/>
              <a:t>Render JSON directly when representing the view (restful principle)</a:t>
            </a:r>
          </a:p>
          <a:p>
            <a:r>
              <a:rPr lang="en-US" dirty="0"/>
              <a:t>Most difficult part was integrating various frameworks and tools with Java (coding was easiest!)</a:t>
            </a:r>
          </a:p>
          <a:p>
            <a:endParaRPr lang="en-US" dirty="0"/>
          </a:p>
        </p:txBody>
      </p:sp>
    </p:spTree>
    <p:extLst>
      <p:ext uri="{BB962C8B-B14F-4D97-AF65-F5344CB8AC3E}">
        <p14:creationId xmlns:p14="http://schemas.microsoft.com/office/powerpoint/2010/main" val="7833172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 ANOVA</a:t>
            </a:r>
          </a:p>
        </p:txBody>
      </p:sp>
      <p:sp>
        <p:nvSpPr>
          <p:cNvPr id="3" name="Content Placeholder 2"/>
          <p:cNvSpPr>
            <a:spLocks noGrp="1"/>
          </p:cNvSpPr>
          <p:nvPr>
            <p:ph idx="1"/>
          </p:nvPr>
        </p:nvSpPr>
        <p:spPr/>
        <p:txBody>
          <a:bodyPr/>
          <a:lstStyle/>
          <a:p>
            <a:r>
              <a:rPr lang="en-US" b="1" dirty="0"/>
              <a:t>ANOVA</a:t>
            </a:r>
            <a:r>
              <a:rPr lang="en-US" dirty="0"/>
              <a:t>: an acronym for ‘Analysis of Variance’</a:t>
            </a:r>
          </a:p>
          <a:p>
            <a:r>
              <a:rPr lang="en-US" dirty="0"/>
              <a:t>A form of statistical hypothesis testing used in the analysis of experimental data.</a:t>
            </a:r>
          </a:p>
          <a:p>
            <a:r>
              <a:rPr lang="en-US" dirty="0"/>
              <a:t>Similar to t-test, but typically used when performing an experiment on 3 or more groups (t-test used for 2 groups)</a:t>
            </a:r>
          </a:p>
          <a:p>
            <a:r>
              <a:rPr lang="en-US" dirty="0"/>
              <a:t>Example:  A company wants to measure the effect of certain weight loss methods on multiple groups of people.  Each group uses the assigned methods and their weight is measured.  An ANOVA analysis can help determine the best method based on the observed values (weight loss)</a:t>
            </a:r>
          </a:p>
          <a:p>
            <a:endParaRPr lang="en-US" dirty="0"/>
          </a:p>
        </p:txBody>
      </p:sp>
    </p:spTree>
    <p:extLst>
      <p:ext uri="{BB962C8B-B14F-4D97-AF65-F5344CB8AC3E}">
        <p14:creationId xmlns:p14="http://schemas.microsoft.com/office/powerpoint/2010/main" val="43902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 Rest, Spring</a:t>
            </a:r>
          </a:p>
        </p:txBody>
      </p:sp>
      <p:sp>
        <p:nvSpPr>
          <p:cNvPr id="3" name="Content Placeholder 2"/>
          <p:cNvSpPr>
            <a:spLocks noGrp="1"/>
          </p:cNvSpPr>
          <p:nvPr>
            <p:ph idx="1"/>
          </p:nvPr>
        </p:nvSpPr>
        <p:spPr/>
        <p:txBody>
          <a:bodyPr>
            <a:normAutofit lnSpcReduction="10000"/>
          </a:bodyPr>
          <a:lstStyle/>
          <a:p>
            <a:r>
              <a:rPr lang="en-US" dirty="0"/>
              <a:t>REST</a:t>
            </a:r>
          </a:p>
          <a:p>
            <a:pPr lvl="1"/>
            <a:r>
              <a:rPr lang="en-US" b="1" dirty="0"/>
              <a:t>Resources</a:t>
            </a:r>
            <a:r>
              <a:rPr lang="en-US" dirty="0"/>
              <a:t> expose easily understood directory structure URIs.</a:t>
            </a:r>
          </a:p>
          <a:p>
            <a:pPr lvl="1"/>
            <a:r>
              <a:rPr lang="en-US" b="1" dirty="0"/>
              <a:t>Representations</a:t>
            </a:r>
            <a:r>
              <a:rPr lang="en-US" dirty="0"/>
              <a:t> transfer JSON or XML to represent data objects and attributes.</a:t>
            </a:r>
          </a:p>
          <a:p>
            <a:pPr lvl="1"/>
            <a:r>
              <a:rPr lang="en-US" b="1" dirty="0"/>
              <a:t>Messages</a:t>
            </a:r>
            <a:r>
              <a:rPr lang="en-US" dirty="0"/>
              <a:t> use HTTP methods explicitly (for example, GET, POST, PUT, and DELETE).</a:t>
            </a:r>
          </a:p>
          <a:p>
            <a:pPr lvl="1"/>
            <a:r>
              <a:rPr lang="en-US" b="1" dirty="0"/>
              <a:t>Stateless</a:t>
            </a:r>
            <a:r>
              <a:rPr lang="en-US" dirty="0"/>
              <a:t> interactions store no client context on the server between requests. State dependencies limit and restrict scalability. The client holds session state.</a:t>
            </a:r>
          </a:p>
          <a:p>
            <a:r>
              <a:rPr lang="en-US" dirty="0"/>
              <a:t>Spring</a:t>
            </a:r>
          </a:p>
          <a:p>
            <a:pPr lvl="1"/>
            <a:r>
              <a:rPr lang="en-US" dirty="0"/>
              <a:t>Framework for building web applications for the Java platform</a:t>
            </a:r>
          </a:p>
          <a:p>
            <a:pPr lvl="1"/>
            <a:r>
              <a:rPr lang="en-US" dirty="0"/>
              <a:t>Open Source</a:t>
            </a:r>
          </a:p>
        </p:txBody>
      </p:sp>
    </p:spTree>
    <p:extLst>
      <p:ext uri="{BB962C8B-B14F-4D97-AF65-F5344CB8AC3E}">
        <p14:creationId xmlns:p14="http://schemas.microsoft.com/office/powerpoint/2010/main" val="15353603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a:t>
            </a:r>
          </a:p>
        </p:txBody>
      </p:sp>
      <p:sp>
        <p:nvSpPr>
          <p:cNvPr id="3" name="Content Placeholder 2"/>
          <p:cNvSpPr>
            <a:spLocks noGrp="1"/>
          </p:cNvSpPr>
          <p:nvPr>
            <p:ph idx="1"/>
          </p:nvPr>
        </p:nvSpPr>
        <p:spPr/>
        <p:txBody>
          <a:bodyPr/>
          <a:lstStyle/>
          <a:p>
            <a:r>
              <a:rPr lang="en-US" dirty="0"/>
              <a:t>Design a RESTFUL Spring based web service which performs the ANOVA calculation given an input</a:t>
            </a:r>
          </a:p>
          <a:p>
            <a:pPr lvl="1"/>
            <a:r>
              <a:rPr lang="en-US" dirty="0"/>
              <a:t>Execute:  Takes input data and returns the result when the computation is done</a:t>
            </a:r>
          </a:p>
          <a:p>
            <a:pPr lvl="1"/>
            <a:r>
              <a:rPr lang="en-US" dirty="0"/>
              <a:t>Submit:  Returns an integer job id immediately without blocking the computation</a:t>
            </a:r>
          </a:p>
          <a:p>
            <a:pPr lvl="1"/>
            <a:r>
              <a:rPr lang="en-US" dirty="0"/>
              <a:t>Query:  Takes input integer job id and returns the calculation or indicates the computation is not done</a:t>
            </a:r>
          </a:p>
        </p:txBody>
      </p:sp>
    </p:spTree>
    <p:extLst>
      <p:ext uri="{BB962C8B-B14F-4D97-AF65-F5344CB8AC3E}">
        <p14:creationId xmlns:p14="http://schemas.microsoft.com/office/powerpoint/2010/main" val="20116780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 Architecture</a:t>
            </a:r>
          </a:p>
        </p:txBody>
      </p:sp>
      <p:pic>
        <p:nvPicPr>
          <p:cNvPr id="33" name="Picture 32"/>
          <p:cNvPicPr>
            <a:picLocks noChangeAspect="1"/>
          </p:cNvPicPr>
          <p:nvPr/>
        </p:nvPicPr>
        <p:blipFill>
          <a:blip r:embed="rId2"/>
          <a:stretch>
            <a:fillRect/>
          </a:stretch>
        </p:blipFill>
        <p:spPr>
          <a:xfrm>
            <a:off x="2510753" y="2834640"/>
            <a:ext cx="1847876" cy="3161124"/>
          </a:xfrm>
          <a:prstGeom prst="rect">
            <a:avLst/>
          </a:prstGeom>
        </p:spPr>
      </p:pic>
      <p:pic>
        <p:nvPicPr>
          <p:cNvPr id="34" name="Picture 33"/>
          <p:cNvPicPr>
            <a:picLocks noChangeAspect="1"/>
          </p:cNvPicPr>
          <p:nvPr/>
        </p:nvPicPr>
        <p:blipFill>
          <a:blip r:embed="rId3"/>
          <a:stretch>
            <a:fillRect/>
          </a:stretch>
        </p:blipFill>
        <p:spPr>
          <a:xfrm>
            <a:off x="5517561" y="2678429"/>
            <a:ext cx="4241373" cy="3552537"/>
          </a:xfrm>
          <a:prstGeom prst="rect">
            <a:avLst/>
          </a:prstGeom>
        </p:spPr>
      </p:pic>
    </p:spTree>
    <p:extLst>
      <p:ext uri="{BB962C8B-B14F-4D97-AF65-F5344CB8AC3E}">
        <p14:creationId xmlns:p14="http://schemas.microsoft.com/office/powerpoint/2010/main" val="8156022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 Get Data</a:t>
            </a:r>
          </a:p>
        </p:txBody>
      </p:sp>
      <p:pic>
        <p:nvPicPr>
          <p:cNvPr id="7" name="Picture 6"/>
          <p:cNvPicPr>
            <a:picLocks noChangeAspect="1"/>
          </p:cNvPicPr>
          <p:nvPr/>
        </p:nvPicPr>
        <p:blipFill>
          <a:blip r:embed="rId2"/>
          <a:stretch>
            <a:fillRect/>
          </a:stretch>
        </p:blipFill>
        <p:spPr>
          <a:xfrm>
            <a:off x="4007418" y="5180079"/>
            <a:ext cx="3955964" cy="1584203"/>
          </a:xfrm>
          <a:prstGeom prst="rect">
            <a:avLst/>
          </a:prstGeom>
        </p:spPr>
      </p:pic>
      <p:pic>
        <p:nvPicPr>
          <p:cNvPr id="8" name="Picture 7"/>
          <p:cNvPicPr>
            <a:picLocks noChangeAspect="1"/>
          </p:cNvPicPr>
          <p:nvPr/>
        </p:nvPicPr>
        <p:blipFill>
          <a:blip r:embed="rId3"/>
          <a:stretch>
            <a:fillRect/>
          </a:stretch>
        </p:blipFill>
        <p:spPr>
          <a:xfrm>
            <a:off x="5633706" y="2273482"/>
            <a:ext cx="6492750" cy="2855689"/>
          </a:xfrm>
          <a:prstGeom prst="rect">
            <a:avLst/>
          </a:prstGeom>
        </p:spPr>
      </p:pic>
      <p:pic>
        <p:nvPicPr>
          <p:cNvPr id="6" name="Picture 5"/>
          <p:cNvPicPr>
            <a:picLocks noChangeAspect="1"/>
          </p:cNvPicPr>
          <p:nvPr/>
        </p:nvPicPr>
        <p:blipFill>
          <a:blip r:embed="rId4"/>
          <a:stretch>
            <a:fillRect/>
          </a:stretch>
        </p:blipFill>
        <p:spPr>
          <a:xfrm>
            <a:off x="98818" y="2246267"/>
            <a:ext cx="5485550" cy="2927771"/>
          </a:xfrm>
          <a:prstGeom prst="rect">
            <a:avLst/>
          </a:prstGeom>
        </p:spPr>
      </p:pic>
      <p:sp>
        <p:nvSpPr>
          <p:cNvPr id="10" name="Left-Right Arrow 9"/>
          <p:cNvSpPr/>
          <p:nvPr/>
        </p:nvSpPr>
        <p:spPr>
          <a:xfrm rot="863498">
            <a:off x="4886878" y="3532124"/>
            <a:ext cx="1082040" cy="269240"/>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216412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 Pass Data</a:t>
            </a:r>
          </a:p>
        </p:txBody>
      </p:sp>
      <p:pic>
        <p:nvPicPr>
          <p:cNvPr id="4" name="Picture 3"/>
          <p:cNvPicPr>
            <a:picLocks noChangeAspect="1"/>
          </p:cNvPicPr>
          <p:nvPr/>
        </p:nvPicPr>
        <p:blipFill>
          <a:blip r:embed="rId2"/>
          <a:stretch>
            <a:fillRect/>
          </a:stretch>
        </p:blipFill>
        <p:spPr>
          <a:xfrm>
            <a:off x="178497" y="2527460"/>
            <a:ext cx="4605778" cy="3488081"/>
          </a:xfrm>
          <a:prstGeom prst="rect">
            <a:avLst/>
          </a:prstGeom>
        </p:spPr>
      </p:pic>
      <p:pic>
        <p:nvPicPr>
          <p:cNvPr id="5" name="Picture 4"/>
          <p:cNvPicPr>
            <a:picLocks noChangeAspect="1"/>
          </p:cNvPicPr>
          <p:nvPr/>
        </p:nvPicPr>
        <p:blipFill>
          <a:blip r:embed="rId3"/>
          <a:stretch>
            <a:fillRect/>
          </a:stretch>
        </p:blipFill>
        <p:spPr>
          <a:xfrm>
            <a:off x="5349240" y="2441100"/>
            <a:ext cx="5838673" cy="3595309"/>
          </a:xfrm>
          <a:prstGeom prst="rect">
            <a:avLst/>
          </a:prstGeom>
        </p:spPr>
      </p:pic>
      <p:sp>
        <p:nvSpPr>
          <p:cNvPr id="7" name="Rectangle 6"/>
          <p:cNvSpPr/>
          <p:nvPr/>
        </p:nvSpPr>
        <p:spPr>
          <a:xfrm>
            <a:off x="6062663" y="3648075"/>
            <a:ext cx="4552950" cy="140493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Left-Right Arrow 7"/>
          <p:cNvSpPr/>
          <p:nvPr/>
        </p:nvSpPr>
        <p:spPr>
          <a:xfrm>
            <a:off x="4282440" y="3068320"/>
            <a:ext cx="1427480" cy="264160"/>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4462237" y="2751660"/>
            <a:ext cx="1823945" cy="400110"/>
          </a:xfrm>
          <a:prstGeom prst="rect">
            <a:avLst/>
          </a:prstGeom>
          <a:noFill/>
        </p:spPr>
        <p:txBody>
          <a:bodyPr wrap="square" rtlCol="0">
            <a:spAutoFit/>
          </a:bodyPr>
          <a:lstStyle/>
          <a:p>
            <a:r>
              <a:rPr lang="en-US" sz="2000" b="1" dirty="0"/>
              <a:t>Binding</a:t>
            </a:r>
          </a:p>
        </p:txBody>
      </p:sp>
    </p:spTree>
    <p:extLst>
      <p:ext uri="{BB962C8B-B14F-4D97-AF65-F5344CB8AC3E}">
        <p14:creationId xmlns:p14="http://schemas.microsoft.com/office/powerpoint/2010/main" val="5399339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 Calculate Concurrently</a:t>
            </a:r>
          </a:p>
        </p:txBody>
      </p:sp>
      <p:pic>
        <p:nvPicPr>
          <p:cNvPr id="4" name="Picture 3"/>
          <p:cNvPicPr>
            <a:picLocks noChangeAspect="1"/>
          </p:cNvPicPr>
          <p:nvPr/>
        </p:nvPicPr>
        <p:blipFill>
          <a:blip r:embed="rId2"/>
          <a:stretch>
            <a:fillRect/>
          </a:stretch>
        </p:blipFill>
        <p:spPr>
          <a:xfrm>
            <a:off x="137763" y="2319938"/>
            <a:ext cx="6578019" cy="3387741"/>
          </a:xfrm>
          <a:prstGeom prst="rect">
            <a:avLst/>
          </a:prstGeom>
        </p:spPr>
      </p:pic>
      <p:sp>
        <p:nvSpPr>
          <p:cNvPr id="5" name="Rectangle 4"/>
          <p:cNvSpPr/>
          <p:nvPr/>
        </p:nvSpPr>
        <p:spPr>
          <a:xfrm>
            <a:off x="1042003" y="2755900"/>
            <a:ext cx="5220861" cy="9815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1042003" y="3839366"/>
            <a:ext cx="5474720" cy="171876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422243" y="3081020"/>
            <a:ext cx="411921" cy="3401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8" name="Oval 7"/>
          <p:cNvSpPr/>
          <p:nvPr/>
        </p:nvSpPr>
        <p:spPr>
          <a:xfrm>
            <a:off x="422243" y="4471351"/>
            <a:ext cx="411921" cy="34013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pic>
        <p:nvPicPr>
          <p:cNvPr id="11" name="Picture 10"/>
          <p:cNvPicPr>
            <a:picLocks noChangeAspect="1"/>
          </p:cNvPicPr>
          <p:nvPr/>
        </p:nvPicPr>
        <p:blipFill>
          <a:blip r:embed="rId3"/>
          <a:stretch>
            <a:fillRect/>
          </a:stretch>
        </p:blipFill>
        <p:spPr>
          <a:xfrm>
            <a:off x="6855012" y="3886658"/>
            <a:ext cx="5092195" cy="1583958"/>
          </a:xfrm>
          <a:prstGeom prst="rect">
            <a:avLst/>
          </a:prstGeom>
        </p:spPr>
      </p:pic>
      <p:pic>
        <p:nvPicPr>
          <p:cNvPr id="12" name="Picture 11"/>
          <p:cNvPicPr>
            <a:picLocks noChangeAspect="1"/>
          </p:cNvPicPr>
          <p:nvPr/>
        </p:nvPicPr>
        <p:blipFill>
          <a:blip r:embed="rId4"/>
          <a:stretch>
            <a:fillRect/>
          </a:stretch>
        </p:blipFill>
        <p:spPr>
          <a:xfrm>
            <a:off x="6764532" y="2368394"/>
            <a:ext cx="5157435" cy="1319131"/>
          </a:xfrm>
          <a:prstGeom prst="rect">
            <a:avLst/>
          </a:prstGeom>
        </p:spPr>
      </p:pic>
      <p:pic>
        <p:nvPicPr>
          <p:cNvPr id="13" name="Picture 12"/>
          <p:cNvPicPr>
            <a:picLocks noChangeAspect="1"/>
          </p:cNvPicPr>
          <p:nvPr/>
        </p:nvPicPr>
        <p:blipFill>
          <a:blip r:embed="rId5"/>
          <a:stretch>
            <a:fillRect/>
          </a:stretch>
        </p:blipFill>
        <p:spPr>
          <a:xfrm>
            <a:off x="813101" y="5677096"/>
            <a:ext cx="10565797" cy="1111360"/>
          </a:xfrm>
          <a:prstGeom prst="rect">
            <a:avLst/>
          </a:prstGeom>
        </p:spPr>
      </p:pic>
    </p:spTree>
    <p:extLst>
      <p:ext uri="{BB962C8B-B14F-4D97-AF65-F5344CB8AC3E}">
        <p14:creationId xmlns:p14="http://schemas.microsoft.com/office/powerpoint/2010/main" val="40283760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 Query Results</a:t>
            </a:r>
          </a:p>
        </p:txBody>
      </p:sp>
      <p:pic>
        <p:nvPicPr>
          <p:cNvPr id="4" name="Picture 3"/>
          <p:cNvPicPr>
            <a:picLocks noChangeAspect="1"/>
          </p:cNvPicPr>
          <p:nvPr/>
        </p:nvPicPr>
        <p:blipFill>
          <a:blip r:embed="rId2"/>
          <a:stretch>
            <a:fillRect/>
          </a:stretch>
        </p:blipFill>
        <p:spPr>
          <a:xfrm>
            <a:off x="5357511" y="3522958"/>
            <a:ext cx="6037270" cy="2250748"/>
          </a:xfrm>
          <a:prstGeom prst="rect">
            <a:avLst/>
          </a:prstGeom>
        </p:spPr>
      </p:pic>
      <p:pic>
        <p:nvPicPr>
          <p:cNvPr id="5" name="Picture 4"/>
          <p:cNvPicPr>
            <a:picLocks noChangeAspect="1"/>
          </p:cNvPicPr>
          <p:nvPr/>
        </p:nvPicPr>
        <p:blipFill>
          <a:blip r:embed="rId3"/>
          <a:stretch>
            <a:fillRect/>
          </a:stretch>
        </p:blipFill>
        <p:spPr>
          <a:xfrm>
            <a:off x="344176" y="2635250"/>
            <a:ext cx="4384985" cy="3138456"/>
          </a:xfrm>
          <a:prstGeom prst="rect">
            <a:avLst/>
          </a:prstGeom>
        </p:spPr>
      </p:pic>
      <p:sp>
        <p:nvSpPr>
          <p:cNvPr id="6" name="Left-Right Arrow 5"/>
          <p:cNvSpPr/>
          <p:nvPr/>
        </p:nvSpPr>
        <p:spPr>
          <a:xfrm>
            <a:off x="4619625" y="4524375"/>
            <a:ext cx="1009650" cy="457200"/>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96126999"/>
      </p:ext>
    </p:extLst>
  </p:cSld>
  <p:clrMapOvr>
    <a:masterClrMapping/>
  </p:clrMapOvr>
</p:sld>
</file>

<file path=ppt/theme/theme1.xml><?xml version="1.0" encoding="utf-8"?>
<a:theme xmlns:a="http://schemas.openxmlformats.org/drawingml/2006/main" name="Parcel">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TM10001115[[fn=Parcel]]</Template>
  <TotalTime>245</TotalTime>
  <Words>320</Words>
  <Application>Microsoft Office PowerPoint</Application>
  <PresentationFormat>Widescreen</PresentationFormat>
  <Paragraphs>52</Paragraphs>
  <Slides>12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Gill Sans MT</vt:lpstr>
      <vt:lpstr>Parcel</vt:lpstr>
      <vt:lpstr>Restful Spring Based Web Service: Anova Calculation</vt:lpstr>
      <vt:lpstr>Background: ANOVA</vt:lpstr>
      <vt:lpstr>Background: Rest, Spring</vt:lpstr>
      <vt:lpstr>Problem</vt:lpstr>
      <vt:lpstr>Methodology: Architecture</vt:lpstr>
      <vt:lpstr>Methodology: Get Data</vt:lpstr>
      <vt:lpstr>Methodology: Pass Data</vt:lpstr>
      <vt:lpstr>Methodology: Calculate Concurrently</vt:lpstr>
      <vt:lpstr>Methodology: Query Results</vt:lpstr>
      <vt:lpstr>Results</vt:lpstr>
      <vt:lpstr>Tools Used</vt:lpstr>
      <vt:lpstr>Discussion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Restful Spring Based Web Service: Anova Calculation</dc:title>
  <dc:creator>Keith Rodgers</dc:creator>
  <cp:lastModifiedBy>Keith Rodgers</cp:lastModifiedBy>
  <cp:revision>20</cp:revision>
  <dcterms:created xsi:type="dcterms:W3CDTF">2016-05-09T22:49:45Z</dcterms:created>
  <dcterms:modified xsi:type="dcterms:W3CDTF">2016-05-10T02:54:46Z</dcterms:modified>
</cp:coreProperties>
</file>

<file path=docProps/thumbnail.jpeg>
</file>